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73112" autoAdjust="0"/>
  </p:normalViewPr>
  <p:slideViewPr>
    <p:cSldViewPr snapToGrid="0">
      <p:cViewPr varScale="1">
        <p:scale>
          <a:sx n="52" d="100"/>
          <a:sy n="52" d="100"/>
        </p:scale>
        <p:origin x="145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274591-A79D-440F-B610-24CC70023565}" type="datetimeFigureOut">
              <a:rPr lang="en-US" smtClean="0"/>
              <a:t>9/16/2019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6888E1-4496-4F91-B7E1-85F3FE4C6C12}" type="slidenum">
              <a:rPr lang="en-US" smtClean="0"/>
              <a:t>‹#›</a:t>
            </a:fld>
            <a:endParaRPr lang="en-US"/>
          </a:p>
        </p:txBody>
      </p:sp>
    </p:spTree>
    <p:extLst>
      <p:ext uri="{BB962C8B-B14F-4D97-AF65-F5344CB8AC3E}">
        <p14:creationId xmlns:p14="http://schemas.microsoft.com/office/powerpoint/2010/main" val="32869508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Seeing the current expenses of</a:t>
            </a:r>
            <a:r>
              <a:rPr lang="en-US" baseline="0" dirty="0"/>
              <a:t> healthcare in the United States there is a large concern over how to control costs in the future.  This demand for all care, especially primary care continues to rise while the supply of quality primary care practitioners struggles to keep pace.  The populations that are hurting the most with this shortage are underserved populations, especially those on Medicaid.  Increasing the scope of practice for NPs is a potential solution to this problem, but this requires continued research and lobbying to implement.   </a:t>
            </a:r>
            <a:endParaRPr lang="en-US" dirty="0"/>
          </a:p>
        </p:txBody>
      </p:sp>
      <p:sp>
        <p:nvSpPr>
          <p:cNvPr id="4" name="Slide Number Placeholder 3"/>
          <p:cNvSpPr>
            <a:spLocks noGrp="1"/>
          </p:cNvSpPr>
          <p:nvPr>
            <p:ph type="sldNum" sz="quarter" idx="10"/>
          </p:nvPr>
        </p:nvSpPr>
        <p:spPr/>
        <p:txBody>
          <a:bodyPr/>
          <a:lstStyle/>
          <a:p>
            <a:fld id="{E06888E1-4496-4F91-B7E1-85F3FE4C6C12}" type="slidenum">
              <a:rPr lang="en-US" smtClean="0"/>
              <a:t>2</a:t>
            </a:fld>
            <a:endParaRPr lang="en-US"/>
          </a:p>
        </p:txBody>
      </p:sp>
    </p:spTree>
    <p:extLst>
      <p:ext uri="{BB962C8B-B14F-4D97-AF65-F5344CB8AC3E}">
        <p14:creationId xmlns:p14="http://schemas.microsoft.com/office/powerpoint/2010/main" val="29650279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Currently</a:t>
            </a:r>
            <a:r>
              <a:rPr lang="en-US" baseline="0" dirty="0"/>
              <a:t> 23 states allow NPs to practice to the full scope, but the other require NPs to work with physicians with some type of collaboration or supervision.  There is currently opposite lobbying in most states regarding scope of practice for NPs.  Physician groups encourage NP oversight while nursing organizations support increasing NP scope of practice.   </a:t>
            </a:r>
            <a:endParaRPr lang="en-US" dirty="0"/>
          </a:p>
        </p:txBody>
      </p:sp>
      <p:sp>
        <p:nvSpPr>
          <p:cNvPr id="4" name="Slide Number Placeholder 3"/>
          <p:cNvSpPr>
            <a:spLocks noGrp="1"/>
          </p:cNvSpPr>
          <p:nvPr>
            <p:ph type="sldNum" sz="quarter" idx="10"/>
          </p:nvPr>
        </p:nvSpPr>
        <p:spPr/>
        <p:txBody>
          <a:bodyPr/>
          <a:lstStyle/>
          <a:p>
            <a:fld id="{E06888E1-4496-4F91-B7E1-85F3FE4C6C12}" type="slidenum">
              <a:rPr lang="en-US" smtClean="0"/>
              <a:t>3</a:t>
            </a:fld>
            <a:endParaRPr lang="en-US"/>
          </a:p>
        </p:txBody>
      </p:sp>
    </p:spTree>
    <p:extLst>
      <p:ext uri="{BB962C8B-B14F-4D97-AF65-F5344CB8AC3E}">
        <p14:creationId xmlns:p14="http://schemas.microsoft.com/office/powerpoint/2010/main" val="32936672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Nurse lobbying organizations provide strong</a:t>
            </a:r>
            <a:r>
              <a:rPr lang="en-US" baseline="0" dirty="0"/>
              <a:t> arguments for increased autonomy.  These arguments center around increasing access to care while decreasing cost of care.  In our current healthcare environment in the US this is an especially strong argument.  </a:t>
            </a:r>
            <a:endParaRPr lang="en-US" dirty="0"/>
          </a:p>
        </p:txBody>
      </p:sp>
      <p:sp>
        <p:nvSpPr>
          <p:cNvPr id="4" name="Slide Number Placeholder 3"/>
          <p:cNvSpPr>
            <a:spLocks noGrp="1"/>
          </p:cNvSpPr>
          <p:nvPr>
            <p:ph type="sldNum" sz="quarter" idx="10"/>
          </p:nvPr>
        </p:nvSpPr>
        <p:spPr/>
        <p:txBody>
          <a:bodyPr/>
          <a:lstStyle/>
          <a:p>
            <a:fld id="{E06888E1-4496-4F91-B7E1-85F3FE4C6C12}" type="slidenum">
              <a:rPr lang="en-US" smtClean="0"/>
              <a:t>4</a:t>
            </a:fld>
            <a:endParaRPr lang="en-US"/>
          </a:p>
        </p:txBody>
      </p:sp>
    </p:spTree>
    <p:extLst>
      <p:ext uri="{BB962C8B-B14F-4D97-AF65-F5344CB8AC3E}">
        <p14:creationId xmlns:p14="http://schemas.microsoft.com/office/powerpoint/2010/main" val="4180622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Physician organization</a:t>
            </a:r>
            <a:r>
              <a:rPr lang="en-US" baseline="0" dirty="0"/>
              <a:t>s argue against increasing NP SOP by also addressing the cost implications of this.  The arguments from physician organizations centers on the over-utilization of medications by NPs which is incredibly important when taking into account the current opioid crisis in the country.  There have also been studies conducted showing potential decreases in access to care after increases in NP SOP.  These studies have not been conducted on a national level.-  </a:t>
            </a:r>
            <a:endParaRPr lang="en-US" dirty="0"/>
          </a:p>
        </p:txBody>
      </p:sp>
      <p:sp>
        <p:nvSpPr>
          <p:cNvPr id="4" name="Slide Number Placeholder 3"/>
          <p:cNvSpPr>
            <a:spLocks noGrp="1"/>
          </p:cNvSpPr>
          <p:nvPr>
            <p:ph type="sldNum" sz="quarter" idx="10"/>
          </p:nvPr>
        </p:nvSpPr>
        <p:spPr/>
        <p:txBody>
          <a:bodyPr/>
          <a:lstStyle/>
          <a:p>
            <a:fld id="{E06888E1-4496-4F91-B7E1-85F3FE4C6C12}" type="slidenum">
              <a:rPr lang="en-US" smtClean="0"/>
              <a:t>5</a:t>
            </a:fld>
            <a:endParaRPr lang="en-US"/>
          </a:p>
        </p:txBody>
      </p:sp>
    </p:spTree>
    <p:extLst>
      <p:ext uri="{BB962C8B-B14F-4D97-AF65-F5344CB8AC3E}">
        <p14:creationId xmlns:p14="http://schemas.microsoft.com/office/powerpoint/2010/main" val="17488947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Research</a:t>
            </a:r>
            <a:r>
              <a:rPr lang="en-US" baseline="0" dirty="0"/>
              <a:t> findings suggest that patients, especially Medicaid patients, benefit from increased NP SOP.  These benefits are the result of increased access to care without increasing the cost of care.  Increasing the number of PAs working in primary care does not show the same results, suggesting that the increased SOP of practice is the element responsible the for changes.  </a:t>
            </a:r>
            <a:endParaRPr lang="en-US" dirty="0"/>
          </a:p>
        </p:txBody>
      </p:sp>
      <p:sp>
        <p:nvSpPr>
          <p:cNvPr id="4" name="Slide Number Placeholder 3"/>
          <p:cNvSpPr>
            <a:spLocks noGrp="1"/>
          </p:cNvSpPr>
          <p:nvPr>
            <p:ph type="sldNum" sz="quarter" idx="10"/>
          </p:nvPr>
        </p:nvSpPr>
        <p:spPr/>
        <p:txBody>
          <a:bodyPr/>
          <a:lstStyle/>
          <a:p>
            <a:fld id="{E06888E1-4496-4F91-B7E1-85F3FE4C6C12}" type="slidenum">
              <a:rPr lang="en-US" smtClean="0"/>
              <a:t>6</a:t>
            </a:fld>
            <a:endParaRPr lang="en-US"/>
          </a:p>
        </p:txBody>
      </p:sp>
    </p:spTree>
    <p:extLst>
      <p:ext uri="{BB962C8B-B14F-4D97-AF65-F5344CB8AC3E}">
        <p14:creationId xmlns:p14="http://schemas.microsoft.com/office/powerpoint/2010/main" val="35541288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future NPs</a:t>
            </a:r>
            <a:r>
              <a:rPr lang="en-US" baseline="0" dirty="0"/>
              <a:t> will likely be a great asset in the solution for decreasing the cost of care, especially to vulnerable populations like those on Medicaid.  Legislative leaders must consider studies like these while deciding the best methods for increasing access to care among their constituents.  The number of available NPs continues to improve as well providing additional assets to utilize when and if NP SOP is expanded.  </a:t>
            </a:r>
            <a:endParaRPr lang="en-US" dirty="0"/>
          </a:p>
        </p:txBody>
      </p:sp>
      <p:sp>
        <p:nvSpPr>
          <p:cNvPr id="4" name="Slide Number Placeholder 3"/>
          <p:cNvSpPr>
            <a:spLocks noGrp="1"/>
          </p:cNvSpPr>
          <p:nvPr>
            <p:ph type="sldNum" sz="quarter" idx="10"/>
          </p:nvPr>
        </p:nvSpPr>
        <p:spPr/>
        <p:txBody>
          <a:bodyPr/>
          <a:lstStyle/>
          <a:p>
            <a:fld id="{E06888E1-4496-4F91-B7E1-85F3FE4C6C12}" type="slidenum">
              <a:rPr lang="en-US" smtClean="0"/>
              <a:t>7</a:t>
            </a:fld>
            <a:endParaRPr lang="en-US"/>
          </a:p>
        </p:txBody>
      </p:sp>
    </p:spTree>
    <p:extLst>
      <p:ext uri="{BB962C8B-B14F-4D97-AF65-F5344CB8AC3E}">
        <p14:creationId xmlns:p14="http://schemas.microsoft.com/office/powerpoint/2010/main" val="384952022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9/16/2019</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dirty="0"/>
              <a:t>9/16/2019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9/16/2019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9/16/2019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9/16/2019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9/16/2019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9/16/2019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9/16/2019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9/16/2019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9/16/2019</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Economics of Nurse Practitioners</a:t>
            </a:r>
          </a:p>
        </p:txBody>
      </p:sp>
      <p:sp>
        <p:nvSpPr>
          <p:cNvPr id="3" name="Subtitle 2"/>
          <p:cNvSpPr>
            <a:spLocks noGrp="1"/>
          </p:cNvSpPr>
          <p:nvPr>
            <p:ph type="subTitle" idx="1"/>
          </p:nvPr>
        </p:nvSpPr>
        <p:spPr/>
        <p:txBody>
          <a:bodyPr/>
          <a:lstStyle/>
          <a:p>
            <a:r>
              <a:rPr lang="en-US" dirty="0"/>
              <a:t>Economic Impact of the Expansion of Nurse Practitioner Score of Practice for Medicaid </a:t>
            </a:r>
          </a:p>
          <a:p>
            <a:endParaRPr lang="en-US" dirty="0"/>
          </a:p>
        </p:txBody>
      </p:sp>
    </p:spTree>
    <p:extLst>
      <p:ext uri="{BB962C8B-B14F-4D97-AF65-F5344CB8AC3E}">
        <p14:creationId xmlns:p14="http://schemas.microsoft.com/office/powerpoint/2010/main" val="33084076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Primary Care Shortage</a:t>
            </a:r>
          </a:p>
        </p:txBody>
      </p:sp>
      <p:sp>
        <p:nvSpPr>
          <p:cNvPr id="3" name="Content Placeholder 2"/>
          <p:cNvSpPr>
            <a:spLocks noGrp="1"/>
          </p:cNvSpPr>
          <p:nvPr>
            <p:ph sz="half" idx="1"/>
          </p:nvPr>
        </p:nvSpPr>
        <p:spPr/>
        <p:txBody>
          <a:bodyPr>
            <a:normAutofit fontScale="92500"/>
          </a:bodyPr>
          <a:lstStyle/>
          <a:p>
            <a:r>
              <a:rPr lang="en-US" dirty="0"/>
              <a:t>Healthcare in the United States is increasingly expensive</a:t>
            </a:r>
          </a:p>
          <a:p>
            <a:r>
              <a:rPr lang="en-US" dirty="0"/>
              <a:t>The demand for primary care continues to rise </a:t>
            </a:r>
          </a:p>
          <a:p>
            <a:r>
              <a:rPr lang="en-US" dirty="0"/>
              <a:t>Supply of quality primary care strains to keep pace</a:t>
            </a:r>
          </a:p>
        </p:txBody>
      </p:sp>
      <p:sp>
        <p:nvSpPr>
          <p:cNvPr id="4" name="Content Placeholder 3"/>
          <p:cNvSpPr>
            <a:spLocks noGrp="1"/>
          </p:cNvSpPr>
          <p:nvPr>
            <p:ph sz="half" idx="2"/>
          </p:nvPr>
        </p:nvSpPr>
        <p:spPr/>
        <p:txBody>
          <a:bodyPr>
            <a:normAutofit fontScale="92500"/>
          </a:bodyPr>
          <a:lstStyle/>
          <a:p>
            <a:r>
              <a:rPr lang="en-US" dirty="0"/>
              <a:t>Underserved populations are facing the brunt of the primary care shortage</a:t>
            </a:r>
          </a:p>
          <a:p>
            <a:pPr lvl="1"/>
            <a:r>
              <a:rPr lang="en-US" dirty="0"/>
              <a:t>This includes vulnerable groups like </a:t>
            </a:r>
            <a:r>
              <a:rPr lang="en-US"/>
              <a:t>those living rural </a:t>
            </a:r>
            <a:r>
              <a:rPr lang="en-US" dirty="0"/>
              <a:t>areas and those on Medicaid</a:t>
            </a:r>
          </a:p>
          <a:p>
            <a:r>
              <a:rPr lang="en-US" dirty="0"/>
              <a:t>Increasing the number of NPs and their scope of practice is a possible component of solving the primary care shortage</a:t>
            </a:r>
          </a:p>
        </p:txBody>
      </p:sp>
    </p:spTree>
    <p:extLst>
      <p:ext uri="{BB962C8B-B14F-4D97-AF65-F5344CB8AC3E}">
        <p14:creationId xmlns:p14="http://schemas.microsoft.com/office/powerpoint/2010/main" val="26862998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NP Practice Environment </a:t>
            </a:r>
          </a:p>
        </p:txBody>
      </p:sp>
      <p:sp>
        <p:nvSpPr>
          <p:cNvPr id="3" name="Content Placeholder 2"/>
          <p:cNvSpPr>
            <a:spLocks noGrp="1"/>
          </p:cNvSpPr>
          <p:nvPr>
            <p:ph sz="half" idx="1"/>
          </p:nvPr>
        </p:nvSpPr>
        <p:spPr/>
        <p:txBody>
          <a:bodyPr>
            <a:normAutofit/>
          </a:bodyPr>
          <a:lstStyle/>
          <a:p>
            <a:r>
              <a:rPr lang="en-US" dirty="0"/>
              <a:t>Scope of Practice for NPs varies a great deal across the country</a:t>
            </a:r>
          </a:p>
          <a:p>
            <a:pPr lvl="1"/>
            <a:r>
              <a:rPr lang="en-US" dirty="0"/>
              <a:t>23 states let NPs practice with autonomy</a:t>
            </a:r>
          </a:p>
          <a:p>
            <a:pPr lvl="1"/>
            <a:r>
              <a:rPr lang="en-US" dirty="0"/>
              <a:t>The rest of the states require supervision or collaboration with a physician </a:t>
            </a:r>
          </a:p>
          <a:p>
            <a:endParaRPr lang="en-US" dirty="0"/>
          </a:p>
        </p:txBody>
      </p:sp>
      <p:sp>
        <p:nvSpPr>
          <p:cNvPr id="4" name="Content Placeholder 3"/>
          <p:cNvSpPr>
            <a:spLocks noGrp="1"/>
          </p:cNvSpPr>
          <p:nvPr>
            <p:ph sz="half" idx="2"/>
          </p:nvPr>
        </p:nvSpPr>
        <p:spPr/>
        <p:txBody>
          <a:bodyPr>
            <a:normAutofit/>
          </a:bodyPr>
          <a:lstStyle/>
          <a:p>
            <a:r>
              <a:rPr lang="en-US" dirty="0"/>
              <a:t>There are calls to both expand and restrict NP autonomy</a:t>
            </a:r>
          </a:p>
          <a:p>
            <a:pPr lvl="1"/>
            <a:r>
              <a:rPr lang="en-US" dirty="0"/>
              <a:t>National Academy of Medicine supports the expansion of NP practice </a:t>
            </a:r>
          </a:p>
          <a:p>
            <a:pPr lvl="1"/>
            <a:r>
              <a:rPr lang="en-US" dirty="0"/>
              <a:t>American Academy of Physicians recommends continued restriction and supervision of NPs </a:t>
            </a:r>
          </a:p>
          <a:p>
            <a:endParaRPr lang="en-US" dirty="0"/>
          </a:p>
        </p:txBody>
      </p:sp>
    </p:spTree>
    <p:extLst>
      <p:ext uri="{BB962C8B-B14F-4D97-AF65-F5344CB8AC3E}">
        <p14:creationId xmlns:p14="http://schemas.microsoft.com/office/powerpoint/2010/main" val="33666867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Arguments for Increased NP Autonomy</a:t>
            </a:r>
          </a:p>
        </p:txBody>
      </p:sp>
      <p:sp>
        <p:nvSpPr>
          <p:cNvPr id="3" name="Content Placeholder 2"/>
          <p:cNvSpPr>
            <a:spLocks noGrp="1"/>
          </p:cNvSpPr>
          <p:nvPr>
            <p:ph sz="half" idx="1"/>
          </p:nvPr>
        </p:nvSpPr>
        <p:spPr/>
        <p:txBody>
          <a:bodyPr>
            <a:normAutofit/>
          </a:bodyPr>
          <a:lstStyle/>
          <a:p>
            <a:r>
              <a:rPr lang="en-US" dirty="0"/>
              <a:t>Reducing regulations on NP scope of practice improves supply of primary care providers</a:t>
            </a:r>
          </a:p>
          <a:p>
            <a:r>
              <a:rPr lang="en-US" dirty="0"/>
              <a:t>NPs increase access to quality care for those on Medicaid  </a:t>
            </a:r>
          </a:p>
          <a:p>
            <a:endParaRPr lang="en-US" dirty="0"/>
          </a:p>
        </p:txBody>
      </p:sp>
      <p:sp>
        <p:nvSpPr>
          <p:cNvPr id="4" name="Content Placeholder 3"/>
          <p:cNvSpPr>
            <a:spLocks noGrp="1"/>
          </p:cNvSpPr>
          <p:nvPr>
            <p:ph sz="half" idx="2"/>
          </p:nvPr>
        </p:nvSpPr>
        <p:spPr/>
        <p:txBody>
          <a:bodyPr>
            <a:normAutofit/>
          </a:bodyPr>
          <a:lstStyle/>
          <a:p>
            <a:r>
              <a:rPr lang="en-US" dirty="0"/>
              <a:t>Studies have shown the potential for increased NP autonomy to result in decreased healthcare costs</a:t>
            </a:r>
          </a:p>
          <a:p>
            <a:r>
              <a:rPr lang="en-US" dirty="0"/>
              <a:t>Other studies have shown no increase in healthcare costs associated with increased NP autonomy</a:t>
            </a:r>
          </a:p>
          <a:p>
            <a:endParaRPr lang="en-US" dirty="0"/>
          </a:p>
        </p:txBody>
      </p:sp>
    </p:spTree>
    <p:extLst>
      <p:ext uri="{BB962C8B-B14F-4D97-AF65-F5344CB8AC3E}">
        <p14:creationId xmlns:p14="http://schemas.microsoft.com/office/powerpoint/2010/main" val="38554749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Arguments Against NP Autonomy</a:t>
            </a:r>
          </a:p>
        </p:txBody>
      </p:sp>
      <p:sp>
        <p:nvSpPr>
          <p:cNvPr id="3" name="Content Placeholder 2"/>
          <p:cNvSpPr>
            <a:spLocks noGrp="1"/>
          </p:cNvSpPr>
          <p:nvPr>
            <p:ph sz="half" idx="1"/>
          </p:nvPr>
        </p:nvSpPr>
        <p:spPr/>
        <p:txBody>
          <a:bodyPr/>
          <a:lstStyle/>
          <a:p>
            <a:r>
              <a:rPr lang="en-US" dirty="0"/>
              <a:t>One concern is the cost of care due to over utilization of medications by patients being cared for by NPs</a:t>
            </a:r>
          </a:p>
          <a:p>
            <a:pPr lvl="1"/>
            <a:r>
              <a:rPr lang="en-US" dirty="0"/>
              <a:t>This has likely not been directly studied</a:t>
            </a:r>
          </a:p>
          <a:p>
            <a:r>
              <a:rPr lang="en-US" dirty="0"/>
              <a:t>Over utilization of medications is especially important in our current opioid crisis</a:t>
            </a:r>
          </a:p>
          <a:p>
            <a:endParaRPr lang="en-US" dirty="0"/>
          </a:p>
        </p:txBody>
      </p:sp>
      <p:sp>
        <p:nvSpPr>
          <p:cNvPr id="4" name="Content Placeholder 3"/>
          <p:cNvSpPr>
            <a:spLocks noGrp="1"/>
          </p:cNvSpPr>
          <p:nvPr>
            <p:ph sz="half" idx="2"/>
          </p:nvPr>
        </p:nvSpPr>
        <p:spPr/>
        <p:txBody>
          <a:bodyPr/>
          <a:lstStyle/>
          <a:p>
            <a:r>
              <a:rPr lang="en-US" dirty="0"/>
              <a:t>Increasing NP scope of practice may actually decrease patient access to care</a:t>
            </a:r>
          </a:p>
          <a:p>
            <a:pPr lvl="1"/>
            <a:r>
              <a:rPr lang="en-US" dirty="0"/>
              <a:t>There have not been many national studies to examine this relationship  </a:t>
            </a:r>
          </a:p>
        </p:txBody>
      </p:sp>
    </p:spTree>
    <p:extLst>
      <p:ext uri="{BB962C8B-B14F-4D97-AF65-F5344CB8AC3E}">
        <p14:creationId xmlns:p14="http://schemas.microsoft.com/office/powerpoint/2010/main" val="34405427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Research findings</a:t>
            </a:r>
          </a:p>
        </p:txBody>
      </p:sp>
      <p:sp>
        <p:nvSpPr>
          <p:cNvPr id="3" name="Content Placeholder 2"/>
          <p:cNvSpPr>
            <a:spLocks noGrp="1"/>
          </p:cNvSpPr>
          <p:nvPr>
            <p:ph sz="half" idx="1"/>
          </p:nvPr>
        </p:nvSpPr>
        <p:spPr/>
        <p:txBody>
          <a:bodyPr>
            <a:normAutofit fontScale="92500" lnSpcReduction="20000"/>
          </a:bodyPr>
          <a:lstStyle/>
          <a:p>
            <a:r>
              <a:rPr lang="en-US" dirty="0"/>
              <a:t>Patients in states implementing full practice authority for NPs saw increases in Medicaid patient care without increasing costs</a:t>
            </a:r>
          </a:p>
          <a:p>
            <a:pPr lvl="1"/>
            <a:r>
              <a:rPr lang="en-US" dirty="0"/>
              <a:t>As </a:t>
            </a:r>
            <a:r>
              <a:rPr lang="en-US" dirty="0" err="1"/>
              <a:t>Poghosyan</a:t>
            </a:r>
            <a:r>
              <a:rPr lang="en-US" dirty="0"/>
              <a:t> et al. state “each dollar spent on Medicaid provides more care to patients.”</a:t>
            </a:r>
          </a:p>
          <a:p>
            <a:r>
              <a:rPr lang="en-US" dirty="0"/>
              <a:t>States with full scope of practice for NPs had 17.4% lower outpatient costs than those with restricted practice </a:t>
            </a:r>
          </a:p>
          <a:p>
            <a:endParaRPr lang="en-US" dirty="0"/>
          </a:p>
        </p:txBody>
      </p:sp>
      <p:sp>
        <p:nvSpPr>
          <p:cNvPr id="4" name="Content Placeholder 3"/>
          <p:cNvSpPr>
            <a:spLocks noGrp="1"/>
          </p:cNvSpPr>
          <p:nvPr>
            <p:ph sz="half" idx="2"/>
          </p:nvPr>
        </p:nvSpPr>
        <p:spPr/>
        <p:txBody>
          <a:bodyPr>
            <a:normAutofit fontScale="92500" lnSpcReduction="20000"/>
          </a:bodyPr>
          <a:lstStyle/>
          <a:p>
            <a:r>
              <a:rPr lang="en-US" dirty="0"/>
              <a:t>Medicaid patients have seen more available primary care appointments in states with full NP practice authority</a:t>
            </a:r>
          </a:p>
          <a:p>
            <a:pPr lvl="1"/>
            <a:r>
              <a:rPr lang="en-US" dirty="0"/>
              <a:t>No difference was seen when increasing the number Physician Assistants working in primary care  </a:t>
            </a:r>
          </a:p>
        </p:txBody>
      </p:sp>
    </p:spTree>
    <p:extLst>
      <p:ext uri="{BB962C8B-B14F-4D97-AF65-F5344CB8AC3E}">
        <p14:creationId xmlns:p14="http://schemas.microsoft.com/office/powerpoint/2010/main" val="23852859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of NPs</a:t>
            </a:r>
          </a:p>
        </p:txBody>
      </p:sp>
      <p:sp>
        <p:nvSpPr>
          <p:cNvPr id="3" name="Content Placeholder 2"/>
          <p:cNvSpPr>
            <a:spLocks noGrp="1"/>
          </p:cNvSpPr>
          <p:nvPr>
            <p:ph sz="half" idx="1"/>
          </p:nvPr>
        </p:nvSpPr>
        <p:spPr/>
        <p:txBody>
          <a:bodyPr>
            <a:normAutofit fontScale="92500" lnSpcReduction="20000"/>
          </a:bodyPr>
          <a:lstStyle/>
          <a:p>
            <a:r>
              <a:rPr lang="en-US" dirty="0"/>
              <a:t>Expanding the scope of practice for NPs in the future is a research supported method of improving access to primary care for patients on Medicaid </a:t>
            </a:r>
          </a:p>
          <a:p>
            <a:pPr lvl="1"/>
            <a:r>
              <a:rPr lang="en-US" dirty="0"/>
              <a:t>As </a:t>
            </a:r>
            <a:r>
              <a:rPr lang="en-US" dirty="0" err="1"/>
              <a:t>Pogohsyan</a:t>
            </a:r>
            <a:r>
              <a:rPr lang="en-US" dirty="0"/>
              <a:t> et al stated those in legislatures must, “examine all intended and unintended effects of regulatory actions.” Meaning they should not minimize the findings supporting increased NP SOP.   </a:t>
            </a:r>
          </a:p>
          <a:p>
            <a:endParaRPr lang="en-US" dirty="0"/>
          </a:p>
        </p:txBody>
      </p:sp>
      <p:sp>
        <p:nvSpPr>
          <p:cNvPr id="4" name="Content Placeholder 3"/>
          <p:cNvSpPr>
            <a:spLocks noGrp="1"/>
          </p:cNvSpPr>
          <p:nvPr>
            <p:ph sz="half" idx="2"/>
          </p:nvPr>
        </p:nvSpPr>
        <p:spPr/>
        <p:txBody>
          <a:bodyPr>
            <a:normAutofit fontScale="92500" lnSpcReduction="20000"/>
          </a:bodyPr>
          <a:lstStyle/>
          <a:p>
            <a:r>
              <a:rPr lang="en-US" dirty="0"/>
              <a:t>Number of trained NPs expected to nearly double from 2013 to 2025 providing a large workforce to draw from in the future. </a:t>
            </a:r>
          </a:p>
          <a:p>
            <a:endParaRPr lang="en-US" dirty="0"/>
          </a:p>
        </p:txBody>
      </p:sp>
    </p:spTree>
    <p:extLst>
      <p:ext uri="{BB962C8B-B14F-4D97-AF65-F5344CB8AC3E}">
        <p14:creationId xmlns:p14="http://schemas.microsoft.com/office/powerpoint/2010/main" val="17572430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Works Cited</a:t>
            </a:r>
          </a:p>
        </p:txBody>
      </p:sp>
      <p:pic>
        <p:nvPicPr>
          <p:cNvPr id="5" name="Content Placeholder 4"/>
          <p:cNvPicPr>
            <a:picLocks noGrp="1" noChangeAspect="1"/>
          </p:cNvPicPr>
          <p:nvPr>
            <p:ph idx="1"/>
          </p:nvPr>
        </p:nvPicPr>
        <p:blipFill>
          <a:blip r:embed="rId2"/>
          <a:stretch>
            <a:fillRect/>
          </a:stretch>
        </p:blipFill>
        <p:spPr>
          <a:xfrm>
            <a:off x="1420414" y="2593298"/>
            <a:ext cx="9351172" cy="1478367"/>
          </a:xfrm>
          <a:prstGeom prst="rect">
            <a:avLst/>
          </a:prstGeom>
        </p:spPr>
      </p:pic>
    </p:spTree>
    <p:extLst>
      <p:ext uri="{BB962C8B-B14F-4D97-AF65-F5344CB8AC3E}">
        <p14:creationId xmlns:p14="http://schemas.microsoft.com/office/powerpoint/2010/main" val="3819592423"/>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197</TotalTime>
  <Words>859</Words>
  <Application>Microsoft Office PowerPoint</Application>
  <PresentationFormat>Widescreen</PresentationFormat>
  <Paragraphs>50</Paragraphs>
  <Slides>8</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Garamond</vt:lpstr>
      <vt:lpstr>Organic</vt:lpstr>
      <vt:lpstr>Economics of Nurse Practitioners</vt:lpstr>
      <vt:lpstr>Primary Care Shortage</vt:lpstr>
      <vt:lpstr>NP Practice Environment </vt:lpstr>
      <vt:lpstr>Arguments for Increased NP Autonomy</vt:lpstr>
      <vt:lpstr>Arguments Against NP Autonomy</vt:lpstr>
      <vt:lpstr>Research findings</vt:lpstr>
      <vt:lpstr>Future of NPs</vt:lpstr>
      <vt:lpstr>Works Cited</vt:lpstr>
    </vt:vector>
  </TitlesOfParts>
  <Company>United States Army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Economics of Nurse Practitioners</dc:title>
  <dc:creator>Wilson, Erik S CPT USAR 8TH MED BDE</dc:creator>
  <cp:lastModifiedBy>Erica Deguzman</cp:lastModifiedBy>
  <cp:revision>44</cp:revision>
  <dcterms:created xsi:type="dcterms:W3CDTF">2019-09-14T00:31:57Z</dcterms:created>
  <dcterms:modified xsi:type="dcterms:W3CDTF">2019-09-16T23:16:00Z</dcterms:modified>
</cp:coreProperties>
</file>